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NMed_2018_Retail_PPT_1920x1080_Slide 1.jpg" descr="PNMed_2018_Retail_PPT_1920x1080_Slide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NMed_2018_Retail_PPT_1920x1080_Slide 10.jpg" descr="PNMed_2018_Retail_PPT_1920x1080_Slide 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2. Easiest to Use (by-the-numbers)"/>
          <p:cNvSpPr txBox="1"/>
          <p:nvPr/>
        </p:nvSpPr>
        <p:spPr>
          <a:xfrm>
            <a:off x="1394714" y="1085675"/>
            <a:ext cx="14362837" cy="1130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800">
                <a:solidFill>
                  <a:srgbClr val="047DAD"/>
                </a:solidFill>
              </a:defRPr>
            </a:lvl1pPr>
          </a:lstStyle>
          <a:p>
            <a:pPr/>
            <a:r>
              <a:t>2. Easiest to Use (by-the-numbers)</a:t>
            </a:r>
          </a:p>
        </p:txBody>
      </p:sp>
      <p:sp>
        <p:nvSpPr>
          <p:cNvPr id="161" name="– Large numbered dials…"/>
          <p:cNvSpPr txBox="1"/>
          <p:nvPr/>
        </p:nvSpPr>
        <p:spPr>
          <a:xfrm>
            <a:off x="1343914" y="2789834"/>
            <a:ext cx="19114896" cy="7919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spcBef>
                <a:spcPts val="2500"/>
              </a:spcBef>
              <a:defRPr b="0" sz="5200">
                <a:solidFill>
                  <a:srgbClr val="07415A"/>
                </a:solidFill>
              </a:defRPr>
            </a:pPr>
            <a:r>
              <a:t>– Large numbered dials</a:t>
            </a:r>
          </a:p>
          <a:p>
            <a:pPr algn="l">
              <a:defRPr b="0" sz="5200">
                <a:solidFill>
                  <a:srgbClr val="07415A"/>
                </a:solidFill>
              </a:defRPr>
            </a:pPr>
            <a:r>
              <a:t>– Grip Ridges</a:t>
            </a:r>
          </a:p>
          <a:p>
            <a:pPr lvl="3" algn="l">
              <a:spcBef>
                <a:spcPts val="1800"/>
              </a:spcBef>
              <a:defRPr b="0" sz="4800">
                <a:solidFill>
                  <a:srgbClr val="07415A"/>
                </a:solidFill>
              </a:defRPr>
            </a:pPr>
            <a:r>
              <a:t>• Easy to turn by hand or palm (weak</a:t>
            </a:r>
            <a:br/>
            <a:r>
              <a:t>  grip strength)</a:t>
            </a:r>
          </a:p>
          <a:p>
            <a:pPr algn="l">
              <a:spcBef>
                <a:spcPts val="2500"/>
              </a:spcBef>
              <a:defRPr b="0" sz="5200">
                <a:solidFill>
                  <a:srgbClr val="07415A"/>
                </a:solidFill>
              </a:defRPr>
            </a:pPr>
            <a:r>
              <a:t>– Easy for clinicians to prescribe</a:t>
            </a:r>
          </a:p>
          <a:p>
            <a:pPr algn="l">
              <a:defRPr b="0" sz="5200">
                <a:solidFill>
                  <a:srgbClr val="07415A"/>
                </a:solidFill>
              </a:defRPr>
            </a:pPr>
            <a:r>
              <a:t>– “Set to 3”</a:t>
            </a:r>
          </a:p>
          <a:p>
            <a:pPr lvl="3" algn="l">
              <a:spcBef>
                <a:spcPts val="1800"/>
              </a:spcBef>
              <a:defRPr b="0" sz="4800">
                <a:solidFill>
                  <a:srgbClr val="07415A"/>
                </a:solidFill>
              </a:defRPr>
            </a:pPr>
            <a:r>
              <a:t>• Instead of “Turn 25%”</a:t>
            </a:r>
          </a:p>
          <a:p>
            <a:pPr algn="l">
              <a:spcBef>
                <a:spcPts val="2500"/>
              </a:spcBef>
              <a:defRPr b="0" sz="5200">
                <a:solidFill>
                  <a:srgbClr val="07415A"/>
                </a:solidFill>
              </a:defRPr>
            </a:pPr>
            <a:r>
              <a:t>– Patients progress by the numbers</a:t>
            </a:r>
          </a:p>
        </p:txBody>
      </p:sp>
      <p:sp>
        <p:nvSpPr>
          <p:cNvPr id="162" name="Line"/>
          <p:cNvSpPr/>
          <p:nvPr/>
        </p:nvSpPr>
        <p:spPr>
          <a:xfrm>
            <a:off x="1454449" y="2237808"/>
            <a:ext cx="14362837" cy="1"/>
          </a:xfrm>
          <a:prstGeom prst="line">
            <a:avLst/>
          </a:prstGeom>
          <a:ln w="63500">
            <a:solidFill>
              <a:srgbClr val="F26725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NMed_2018_Retail_PPT_1920x1080_Slide 11.jpg" descr="PNMed_2018_Retail_PPT_1920x1080_Slide 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3. Industry’s MOST Comfortable"/>
          <p:cNvSpPr txBox="1"/>
          <p:nvPr/>
        </p:nvSpPr>
        <p:spPr>
          <a:xfrm>
            <a:off x="9129260" y="1085675"/>
            <a:ext cx="13243612" cy="1130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800">
                <a:solidFill>
                  <a:srgbClr val="047DAD"/>
                </a:solidFill>
              </a:defRPr>
            </a:lvl1pPr>
          </a:lstStyle>
          <a:p>
            <a:pPr/>
            <a:r>
              <a:t>3. Industry’s MOST Comfortable</a:t>
            </a:r>
          </a:p>
        </p:txBody>
      </p:sp>
      <p:sp>
        <p:nvSpPr>
          <p:cNvPr id="166" name="– Only patented medical device with……"/>
          <p:cNvSpPr txBox="1"/>
          <p:nvPr/>
        </p:nvSpPr>
        <p:spPr>
          <a:xfrm>
            <a:off x="9078460" y="2789834"/>
            <a:ext cx="19114896" cy="5328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spcBef>
                <a:spcPts val="2500"/>
              </a:spcBef>
              <a:defRPr b="0" sz="5200">
                <a:solidFill>
                  <a:srgbClr val="07415A"/>
                </a:solidFill>
              </a:defRPr>
            </a:pPr>
            <a:r>
              <a:t>– Only </a:t>
            </a:r>
            <a:r>
              <a:rPr i="1"/>
              <a:t>patented</a:t>
            </a:r>
            <a:r>
              <a:t> medical device with…</a:t>
            </a:r>
          </a:p>
          <a:p>
            <a:pPr lvl="3" algn="l">
              <a:spcBef>
                <a:spcPts val="1800"/>
              </a:spcBef>
              <a:defRPr b="0" sz="4800">
                <a:solidFill>
                  <a:srgbClr val="07415A"/>
                </a:solidFill>
              </a:defRPr>
            </a:pPr>
            <a:r>
              <a:t>• Flanged ergonomic mouthpiece</a:t>
            </a:r>
          </a:p>
          <a:p>
            <a:pPr lvl="3" algn="l">
              <a:spcBef>
                <a:spcPts val="1800"/>
              </a:spcBef>
              <a:defRPr b="0" sz="4800">
                <a:solidFill>
                  <a:srgbClr val="07415A"/>
                </a:solidFill>
              </a:defRPr>
            </a:pPr>
            <a:r>
              <a:t>• Natural Grip Points</a:t>
            </a:r>
          </a:p>
          <a:p>
            <a:pPr lvl="3" algn="l">
              <a:spcBef>
                <a:spcPts val="1800"/>
              </a:spcBef>
              <a:defRPr b="0" sz="4800">
                <a:solidFill>
                  <a:srgbClr val="07415A"/>
                </a:solidFill>
              </a:defRPr>
            </a:pPr>
            <a:r>
              <a:t>• No claustrophobic face mask or scary</a:t>
            </a:r>
          </a:p>
          <a:p>
            <a:pPr lvl="3" algn="l">
              <a:defRPr b="0" sz="4800">
                <a:solidFill>
                  <a:srgbClr val="07415A"/>
                </a:solidFill>
              </a:defRPr>
            </a:pPr>
            <a:r>
              <a:t>  mouthpiece</a:t>
            </a:r>
          </a:p>
        </p:txBody>
      </p:sp>
      <p:sp>
        <p:nvSpPr>
          <p:cNvPr id="167" name="Line"/>
          <p:cNvSpPr/>
          <p:nvPr/>
        </p:nvSpPr>
        <p:spPr>
          <a:xfrm>
            <a:off x="9214020" y="2237808"/>
            <a:ext cx="13243611" cy="1"/>
          </a:xfrm>
          <a:prstGeom prst="line">
            <a:avLst/>
          </a:prstGeom>
          <a:ln w="63500">
            <a:solidFill>
              <a:srgbClr val="F26725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NMed_2018_Retail_PPT_1920x1080_Slide 12.jpg" descr="PNMed_2018_Retail_PPT_1920x1080_Slide 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4. ONLY Respiratory Device with App"/>
          <p:cNvSpPr txBox="1"/>
          <p:nvPr/>
        </p:nvSpPr>
        <p:spPr>
          <a:xfrm>
            <a:off x="1394714" y="1085675"/>
            <a:ext cx="15307615" cy="1130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800">
                <a:solidFill>
                  <a:srgbClr val="047DAD"/>
                </a:solidFill>
              </a:defRPr>
            </a:lvl1pPr>
          </a:lstStyle>
          <a:p>
            <a:pPr/>
            <a:r>
              <a:t>4. ONLY Respiratory Device with App</a:t>
            </a:r>
          </a:p>
        </p:txBody>
      </p:sp>
      <p:sp>
        <p:nvSpPr>
          <p:cNvPr id="171" name="– Mobile app for IOS and Android watch,    phone or tablet smart device…"/>
          <p:cNvSpPr txBox="1"/>
          <p:nvPr/>
        </p:nvSpPr>
        <p:spPr>
          <a:xfrm>
            <a:off x="1343914" y="2789834"/>
            <a:ext cx="19114896" cy="8312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spcBef>
                <a:spcPts val="2500"/>
              </a:spcBef>
              <a:defRPr b="0" sz="5200">
                <a:solidFill>
                  <a:srgbClr val="07415A"/>
                </a:solidFill>
              </a:defRPr>
            </a:pPr>
            <a:r>
              <a:t>– Mobile app for IOS and Android watch,</a:t>
            </a:r>
            <a:br/>
            <a:r>
              <a:t>   phone or tablet smart device</a:t>
            </a:r>
          </a:p>
          <a:p>
            <a:pPr lvl="3" algn="l">
              <a:spcBef>
                <a:spcPts val="1800"/>
              </a:spcBef>
              <a:defRPr b="0" sz="4800">
                <a:solidFill>
                  <a:srgbClr val="07415A"/>
                </a:solidFill>
              </a:defRPr>
            </a:pPr>
            <a:r>
              <a:t>• With manual or voice input that guides</a:t>
            </a:r>
            <a:br/>
            <a:r>
              <a:t>  breathing, perfect for arthritis or stroke</a:t>
            </a:r>
          </a:p>
          <a:p>
            <a:pPr algn="l">
              <a:spcBef>
                <a:spcPts val="2500"/>
              </a:spcBef>
              <a:defRPr b="0" sz="5200">
                <a:solidFill>
                  <a:srgbClr val="07415A"/>
                </a:solidFill>
              </a:defRPr>
            </a:pPr>
            <a:r>
              <a:t>– Alerts if you missed a session</a:t>
            </a:r>
          </a:p>
          <a:p>
            <a:pPr algn="l">
              <a:defRPr b="0" sz="5200">
                <a:solidFill>
                  <a:srgbClr val="07415A"/>
                </a:solidFill>
              </a:defRPr>
            </a:pPr>
            <a:r>
              <a:t>– Captures baseline, daily and weekly</a:t>
            </a:r>
          </a:p>
          <a:p>
            <a:pPr algn="l">
              <a:defRPr b="0" sz="5200">
                <a:solidFill>
                  <a:srgbClr val="07415A"/>
                </a:solidFill>
              </a:defRPr>
            </a:pPr>
            <a:r>
              <a:t>   assessments and progress</a:t>
            </a:r>
          </a:p>
          <a:p>
            <a:pPr algn="l">
              <a:spcBef>
                <a:spcPts val="2500"/>
              </a:spcBef>
              <a:defRPr b="0" sz="5200">
                <a:solidFill>
                  <a:srgbClr val="07415A"/>
                </a:solidFill>
              </a:defRPr>
            </a:pPr>
            <a:r>
              <a:t>– Connects directly to your clinician who</a:t>
            </a:r>
            <a:br/>
            <a:r>
              <a:t>   establishes and monitors your routine</a:t>
            </a:r>
          </a:p>
        </p:txBody>
      </p:sp>
      <p:sp>
        <p:nvSpPr>
          <p:cNvPr id="172" name="Line"/>
          <p:cNvSpPr/>
          <p:nvPr/>
        </p:nvSpPr>
        <p:spPr>
          <a:xfrm>
            <a:off x="1454449" y="2237808"/>
            <a:ext cx="15307617" cy="1"/>
          </a:xfrm>
          <a:prstGeom prst="line">
            <a:avLst/>
          </a:prstGeom>
          <a:ln w="63500">
            <a:solidFill>
              <a:srgbClr val="F26725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NMed_2018_Retail_PPT_1920x1080_Slide 13.jpg" descr="PNMed_2018_Retail_PPT_1920x1080_Slide 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5. Price Performance LEADER"/>
          <p:cNvSpPr txBox="1"/>
          <p:nvPr/>
        </p:nvSpPr>
        <p:spPr>
          <a:xfrm>
            <a:off x="9637260" y="1085675"/>
            <a:ext cx="12507825" cy="1130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800">
                <a:solidFill>
                  <a:srgbClr val="047DAD"/>
                </a:solidFill>
              </a:defRPr>
            </a:lvl1pPr>
          </a:lstStyle>
          <a:p>
            <a:pPr/>
            <a:r>
              <a:t>5. Price Performance LEADER</a:t>
            </a:r>
          </a:p>
        </p:txBody>
      </p:sp>
      <p:sp>
        <p:nvSpPr>
          <p:cNvPr id="176" name="– Includes two therapies in a single    medical device…"/>
          <p:cNvSpPr txBox="1"/>
          <p:nvPr/>
        </p:nvSpPr>
        <p:spPr>
          <a:xfrm>
            <a:off x="9586460" y="2789834"/>
            <a:ext cx="19114896" cy="7842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spcBef>
                <a:spcPts val="2500"/>
              </a:spcBef>
              <a:defRPr b="0" sz="5200">
                <a:solidFill>
                  <a:srgbClr val="07415A"/>
                </a:solidFill>
              </a:defRPr>
            </a:pPr>
            <a:r>
              <a:t>– Includes </a:t>
            </a:r>
            <a:r>
              <a:rPr i="1"/>
              <a:t>two</a:t>
            </a:r>
            <a:r>
              <a:t> therapies in a single</a:t>
            </a:r>
            <a:br/>
            <a:r>
              <a:t>   medical device</a:t>
            </a:r>
          </a:p>
          <a:p>
            <a:pPr lvl="3" algn="l">
              <a:spcBef>
                <a:spcPts val="1800"/>
              </a:spcBef>
              <a:defRPr b="0" sz="4800">
                <a:solidFill>
                  <a:srgbClr val="07415A"/>
                </a:solidFill>
              </a:defRPr>
            </a:pPr>
            <a:r>
              <a:t>• Cuts costs in half</a:t>
            </a:r>
          </a:p>
          <a:p>
            <a:pPr algn="l">
              <a:spcBef>
                <a:spcPts val="2500"/>
              </a:spcBef>
              <a:defRPr b="0" sz="5200">
                <a:solidFill>
                  <a:srgbClr val="07415A"/>
                </a:solidFill>
              </a:defRPr>
            </a:pPr>
            <a:r>
              <a:t>– Free mobile app, professional training</a:t>
            </a:r>
            <a:br/>
            <a:r>
              <a:t>   videos, and live clinician support</a:t>
            </a:r>
          </a:p>
          <a:p>
            <a:pPr algn="l">
              <a:spcBef>
                <a:spcPts val="2500"/>
              </a:spcBef>
              <a:defRPr b="0" sz="5200">
                <a:solidFill>
                  <a:srgbClr val="07415A"/>
                </a:solidFill>
              </a:defRPr>
            </a:pPr>
            <a:r>
              <a:t>– One of the industry’s lowest SRP’s</a:t>
            </a:r>
          </a:p>
          <a:p>
            <a:pPr lvl="3" algn="l">
              <a:spcBef>
                <a:spcPts val="1800"/>
              </a:spcBef>
              <a:defRPr b="0" sz="4800">
                <a:solidFill>
                  <a:srgbClr val="07415A"/>
                </a:solidFill>
              </a:defRPr>
            </a:pPr>
            <a:r>
              <a:t>• Retail ready</a:t>
            </a:r>
          </a:p>
          <a:p>
            <a:pPr algn="l">
              <a:spcBef>
                <a:spcPts val="2500"/>
              </a:spcBef>
              <a:defRPr b="0" sz="5200">
                <a:solidFill>
                  <a:srgbClr val="07415A"/>
                </a:solidFill>
              </a:defRPr>
            </a:pPr>
            <a:r>
              <a:t>– The undisputed best value!</a:t>
            </a:r>
          </a:p>
        </p:txBody>
      </p:sp>
      <p:sp>
        <p:nvSpPr>
          <p:cNvPr id="177" name="Line"/>
          <p:cNvSpPr/>
          <p:nvPr/>
        </p:nvSpPr>
        <p:spPr>
          <a:xfrm>
            <a:off x="9698994" y="2237808"/>
            <a:ext cx="12507824" cy="1"/>
          </a:xfrm>
          <a:prstGeom prst="line">
            <a:avLst/>
          </a:prstGeom>
          <a:ln w="63500">
            <a:solidFill>
              <a:srgbClr val="F26725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NMed_2018_Retail_PPT_1920x1080_Slide 9.jpg" descr="PNMed_2018_Retail_PPT_1920x1080_Slide 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How Does It Compare?"/>
          <p:cNvSpPr txBox="1"/>
          <p:nvPr/>
        </p:nvSpPr>
        <p:spPr>
          <a:xfrm>
            <a:off x="11815998" y="1085675"/>
            <a:ext cx="9660535" cy="1130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800">
                <a:solidFill>
                  <a:srgbClr val="047DAD"/>
                </a:solidFill>
              </a:defRPr>
            </a:lvl1pPr>
          </a:lstStyle>
          <a:p>
            <a:pPr/>
            <a:r>
              <a:t>How Does It Compare?</a:t>
            </a:r>
          </a:p>
        </p:txBody>
      </p:sp>
      <p:sp>
        <p:nvSpPr>
          <p:cNvPr id="181" name="– World’s first patented device…"/>
          <p:cNvSpPr txBox="1"/>
          <p:nvPr/>
        </p:nvSpPr>
        <p:spPr>
          <a:xfrm>
            <a:off x="11765198" y="2789834"/>
            <a:ext cx="19114896" cy="5644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spcBef>
                <a:spcPts val="2500"/>
              </a:spcBef>
              <a:defRPr b="0" sz="5200">
                <a:solidFill>
                  <a:srgbClr val="07415A"/>
                </a:solidFill>
              </a:defRPr>
            </a:pPr>
            <a:r>
              <a:t>– World’s first patented device</a:t>
            </a:r>
          </a:p>
          <a:p>
            <a:pPr algn="l">
              <a:lnSpc>
                <a:spcPct val="60000"/>
              </a:lnSpc>
              <a:spcBef>
                <a:spcPts val="2500"/>
              </a:spcBef>
              <a:defRPr b="0" sz="5200">
                <a:solidFill>
                  <a:srgbClr val="07415A"/>
                </a:solidFill>
              </a:defRPr>
            </a:pPr>
            <a:r>
              <a:t>– Only 2-1 device with 38 years of</a:t>
            </a:r>
          </a:p>
          <a:p>
            <a:pPr algn="l">
              <a:lnSpc>
                <a:spcPct val="60000"/>
              </a:lnSpc>
              <a:spcBef>
                <a:spcPts val="2500"/>
              </a:spcBef>
              <a:defRPr b="0" sz="5200">
                <a:solidFill>
                  <a:srgbClr val="07415A"/>
                </a:solidFill>
              </a:defRPr>
            </a:pPr>
            <a:r>
              <a:t>   working clinical knowledge</a:t>
            </a:r>
          </a:p>
          <a:p>
            <a:pPr algn="l">
              <a:lnSpc>
                <a:spcPct val="40000"/>
              </a:lnSpc>
              <a:spcBef>
                <a:spcPts val="2500"/>
              </a:spcBef>
              <a:defRPr b="0" sz="5200">
                <a:solidFill>
                  <a:srgbClr val="07415A"/>
                </a:solidFill>
              </a:defRPr>
            </a:pPr>
            <a:br/>
            <a:r>
              <a:t>– Other devices - either a knock off or</a:t>
            </a:r>
          </a:p>
          <a:p>
            <a:pPr algn="l">
              <a:spcBef>
                <a:spcPts val="2500"/>
              </a:spcBef>
              <a:defRPr b="0" sz="5200">
                <a:solidFill>
                  <a:srgbClr val="07415A"/>
                </a:solidFill>
              </a:defRPr>
            </a:pPr>
            <a:r>
              <a:t>   not as intuitive or as easy-to-use</a:t>
            </a:r>
          </a:p>
          <a:p>
            <a:pPr algn="l">
              <a:spcBef>
                <a:spcPts val="2500"/>
              </a:spcBef>
              <a:defRPr b="0" sz="5200">
                <a:solidFill>
                  <a:srgbClr val="07415A"/>
                </a:solidFill>
              </a:defRPr>
            </a:pPr>
            <a:r>
              <a:t>– Easy = higher patient adherence</a:t>
            </a:r>
          </a:p>
        </p:txBody>
      </p:sp>
      <p:sp>
        <p:nvSpPr>
          <p:cNvPr id="182" name="Line"/>
          <p:cNvSpPr/>
          <p:nvPr/>
        </p:nvSpPr>
        <p:spPr>
          <a:xfrm>
            <a:off x="11917750" y="2237808"/>
            <a:ext cx="9660535" cy="1"/>
          </a:xfrm>
          <a:prstGeom prst="line">
            <a:avLst/>
          </a:prstGeom>
          <a:ln w="63500">
            <a:solidFill>
              <a:srgbClr val="F26725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NMed_2018_Retail_PPT_1920x1080_Slide 15.jpg" descr="PNMed_2018_Retail_PPT_1920x1080_Slide 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How Does it Compare?"/>
          <p:cNvSpPr txBox="1"/>
          <p:nvPr/>
        </p:nvSpPr>
        <p:spPr>
          <a:xfrm>
            <a:off x="1394714" y="1085675"/>
            <a:ext cx="9628582" cy="1130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800">
                <a:solidFill>
                  <a:srgbClr val="047DAD"/>
                </a:solidFill>
              </a:defRPr>
            </a:lvl1pPr>
          </a:lstStyle>
          <a:p>
            <a:pPr/>
            <a:r>
              <a:t>How Does it Compare?</a:t>
            </a:r>
          </a:p>
        </p:txBody>
      </p:sp>
      <p:sp>
        <p:nvSpPr>
          <p:cNvPr id="186" name="1. Only medical device that strengthens…"/>
          <p:cNvSpPr txBox="1"/>
          <p:nvPr/>
        </p:nvSpPr>
        <p:spPr>
          <a:xfrm>
            <a:off x="1343914" y="2789834"/>
            <a:ext cx="19114896" cy="6497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b="0" sz="4800">
                <a:solidFill>
                  <a:srgbClr val="07415A"/>
                </a:solidFill>
              </a:defRPr>
            </a:pPr>
            <a:r>
              <a:rPr b="1"/>
              <a:t>1.</a:t>
            </a:r>
            <a:r>
              <a:t> Only medical device that strengthens</a:t>
            </a:r>
          </a:p>
          <a:p>
            <a:pPr algn="l">
              <a:defRPr b="0" sz="4800">
                <a:solidFill>
                  <a:srgbClr val="07415A"/>
                </a:solidFill>
              </a:defRPr>
            </a:pPr>
            <a:r>
              <a:t>    </a:t>
            </a:r>
            <a:r>
              <a:rPr b="1"/>
              <a:t>BOTH</a:t>
            </a:r>
            <a:r>
              <a:t> Inhale and Exhale muscles</a:t>
            </a:r>
          </a:p>
          <a:p>
            <a:pPr algn="l">
              <a:spcBef>
                <a:spcPts val="2500"/>
              </a:spcBef>
              <a:defRPr b="0" sz="4800">
                <a:solidFill>
                  <a:srgbClr val="07415A"/>
                </a:solidFill>
              </a:defRPr>
            </a:pPr>
            <a:r>
              <a:rPr b="1"/>
              <a:t>2.</a:t>
            </a:r>
            <a:r>
              <a:t> The </a:t>
            </a:r>
            <a:r>
              <a:rPr b="1"/>
              <a:t>EASIEST</a:t>
            </a:r>
            <a:r>
              <a:t> to Use</a:t>
            </a:r>
          </a:p>
          <a:p>
            <a:pPr algn="l">
              <a:spcBef>
                <a:spcPts val="2500"/>
              </a:spcBef>
              <a:defRPr b="0" sz="4800">
                <a:solidFill>
                  <a:srgbClr val="07415A"/>
                </a:solidFill>
              </a:defRPr>
            </a:pPr>
            <a:r>
              <a:rPr b="1"/>
              <a:t>3.</a:t>
            </a:r>
            <a:r>
              <a:t> Industry’s </a:t>
            </a:r>
            <a:r>
              <a:rPr b="1"/>
              <a:t>MOST</a:t>
            </a:r>
            <a:r>
              <a:t> Comfortable</a:t>
            </a:r>
          </a:p>
          <a:p>
            <a:pPr algn="l">
              <a:spcBef>
                <a:spcPts val="2500"/>
              </a:spcBef>
              <a:defRPr b="0" sz="4800">
                <a:solidFill>
                  <a:srgbClr val="07415A"/>
                </a:solidFill>
              </a:defRPr>
            </a:pPr>
            <a:r>
              <a:rPr b="1"/>
              <a:t>4.</a:t>
            </a:r>
            <a:r>
              <a:t> 1st &amp; </a:t>
            </a:r>
            <a:r>
              <a:rPr b="1"/>
              <a:t>ONLY</a:t>
            </a:r>
            <a:r>
              <a:t> Respiratory Muscle</a:t>
            </a:r>
          </a:p>
          <a:p>
            <a:pPr algn="l">
              <a:defRPr b="0" sz="4800">
                <a:solidFill>
                  <a:srgbClr val="07415A"/>
                </a:solidFill>
              </a:defRPr>
            </a:pPr>
            <a:r>
              <a:t>    Therapy Coaching App</a:t>
            </a:r>
          </a:p>
          <a:p>
            <a:pPr algn="l">
              <a:spcBef>
                <a:spcPts val="2500"/>
              </a:spcBef>
              <a:defRPr b="0" sz="4800">
                <a:solidFill>
                  <a:srgbClr val="07415A"/>
                </a:solidFill>
              </a:defRPr>
            </a:pPr>
            <a:r>
              <a:rPr b="1"/>
              <a:t>5. </a:t>
            </a:r>
            <a:r>
              <a:t>Price Performance </a:t>
            </a:r>
            <a:r>
              <a:rPr b="1"/>
              <a:t>LEADER</a:t>
            </a:r>
          </a:p>
        </p:txBody>
      </p:sp>
      <p:sp>
        <p:nvSpPr>
          <p:cNvPr id="187" name="Line"/>
          <p:cNvSpPr/>
          <p:nvPr/>
        </p:nvSpPr>
        <p:spPr>
          <a:xfrm>
            <a:off x="1454449" y="2237808"/>
            <a:ext cx="9628582" cy="1"/>
          </a:xfrm>
          <a:prstGeom prst="line">
            <a:avLst/>
          </a:prstGeom>
          <a:ln w="63500">
            <a:solidFill>
              <a:srgbClr val="F26725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NMed_2018_Retail_PPT_1920x1080_background.jpg" descr="PNMed_2018_Retail_PPT_1920x1080_backgroun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Testimonials"/>
          <p:cNvSpPr txBox="1"/>
          <p:nvPr/>
        </p:nvSpPr>
        <p:spPr>
          <a:xfrm>
            <a:off x="1407414" y="1085675"/>
            <a:ext cx="5259629" cy="1130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800">
                <a:solidFill>
                  <a:srgbClr val="047DAD"/>
                </a:solidFill>
              </a:defRPr>
            </a:lvl1pPr>
          </a:lstStyle>
          <a:p>
            <a:pPr/>
            <a:r>
              <a:t>Testimonials</a:t>
            </a:r>
          </a:p>
        </p:txBody>
      </p:sp>
      <p:sp>
        <p:nvSpPr>
          <p:cNvPr id="191" name="“Diagnosed with lung cancer...The Breather taught me to inhale more deeply I can do almost everything I did before the surgeries.”  “I had a stroke… The Breather taught me how to use my diaphragm to fill my lungs… I can now can walk a mile.”  “Diagnosed with Parkinson’s… The Breather is simple and easy to use and has helped improve my strength and endurance. It has given me back my voice! I feel more confident. I can’t imagine living without this tool! I highly recommend it!"/>
          <p:cNvSpPr txBox="1"/>
          <p:nvPr/>
        </p:nvSpPr>
        <p:spPr>
          <a:xfrm>
            <a:off x="1356614" y="2789834"/>
            <a:ext cx="20279625" cy="8134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spcBef>
                <a:spcPts val="2500"/>
              </a:spcBef>
              <a:defRPr b="0" sz="5200">
                <a:solidFill>
                  <a:srgbClr val="07415A"/>
                </a:solidFill>
              </a:defRPr>
            </a:pPr>
            <a:r>
              <a:t>“Diagnosed with </a:t>
            </a:r>
            <a:r>
              <a:rPr b="1"/>
              <a:t>lung cancer</a:t>
            </a:r>
            <a:r>
              <a:t>...The Breather taught me to inhale more deeply </a:t>
            </a:r>
            <a:r>
              <a:rPr b="1"/>
              <a:t>I can do almost everything</a:t>
            </a:r>
            <a:r>
              <a:t> I did before the surgeries.”</a:t>
            </a:r>
            <a:br/>
            <a:br/>
            <a:r>
              <a:t>“I had a </a:t>
            </a:r>
            <a:r>
              <a:rPr b="1"/>
              <a:t>stroke</a:t>
            </a:r>
            <a:r>
              <a:t>… The Breather taught me how to use my diaphragm to fill my lungs… </a:t>
            </a:r>
            <a:r>
              <a:rPr b="1"/>
              <a:t>I can now can walk a mile</a:t>
            </a:r>
            <a:r>
              <a:t>.”</a:t>
            </a:r>
            <a:br/>
            <a:br/>
            <a:r>
              <a:t>“Diagnosed with </a:t>
            </a:r>
            <a:r>
              <a:rPr b="1"/>
              <a:t>Parkinson’s</a:t>
            </a:r>
            <a:r>
              <a:t>… The Breather is </a:t>
            </a:r>
            <a:r>
              <a:rPr b="1"/>
              <a:t>simple and easy to use</a:t>
            </a:r>
            <a:r>
              <a:t> and has helped improve my strength and endurance. It has </a:t>
            </a:r>
            <a:r>
              <a:rPr b="1"/>
              <a:t>given me back my voice</a:t>
            </a:r>
            <a:r>
              <a:t>! </a:t>
            </a:r>
            <a:r>
              <a:rPr b="1"/>
              <a:t>I feel more confident</a:t>
            </a:r>
            <a:r>
              <a:t>. I can’t imagine living without this tool! I highly recommend it!</a:t>
            </a:r>
          </a:p>
        </p:txBody>
      </p:sp>
      <p:sp>
        <p:nvSpPr>
          <p:cNvPr id="192" name="Line"/>
          <p:cNvSpPr/>
          <p:nvPr/>
        </p:nvSpPr>
        <p:spPr>
          <a:xfrm>
            <a:off x="1467149" y="2237808"/>
            <a:ext cx="5259630" cy="1"/>
          </a:xfrm>
          <a:prstGeom prst="line">
            <a:avLst/>
          </a:prstGeom>
          <a:ln w="63500">
            <a:solidFill>
              <a:srgbClr val="F26725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NMed_2018_Retail_PPT_1920x1080_Slide 17.jpg" descr="PNMed_2018_Retail_PPT_1920x1080_Slide 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Picture This"/>
          <p:cNvSpPr txBox="1"/>
          <p:nvPr/>
        </p:nvSpPr>
        <p:spPr>
          <a:xfrm>
            <a:off x="1376598" y="1085675"/>
            <a:ext cx="5007458" cy="1130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800">
                <a:solidFill>
                  <a:srgbClr val="047DAD"/>
                </a:solidFill>
              </a:defRPr>
            </a:lvl1pPr>
          </a:lstStyle>
          <a:p>
            <a:pPr/>
            <a:r>
              <a:t>Picture This</a:t>
            </a:r>
          </a:p>
        </p:txBody>
      </p:sp>
      <p:sp>
        <p:nvSpPr>
          <p:cNvPr id="196" name="– In just 5 minutes twice a day -      strong respiratory muscles. High       impact – drug free therapy…"/>
          <p:cNvSpPr txBox="1"/>
          <p:nvPr/>
        </p:nvSpPr>
        <p:spPr>
          <a:xfrm>
            <a:off x="1325798" y="2789834"/>
            <a:ext cx="10471256" cy="7957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b="0" sz="5200">
                <a:solidFill>
                  <a:srgbClr val="07415A"/>
                </a:solidFill>
              </a:defRPr>
            </a:pPr>
            <a:r>
              <a:t>– In just 5 minutes twice a day -  </a:t>
            </a:r>
            <a:br/>
            <a:r>
              <a:t>   strong respiratory muscles. High   </a:t>
            </a:r>
            <a:br/>
            <a:r>
              <a:t>   impact – drug free therapy</a:t>
            </a:r>
          </a:p>
          <a:p>
            <a:pPr algn="l">
              <a:defRPr b="0" sz="5200">
                <a:solidFill>
                  <a:srgbClr val="07415A"/>
                </a:solidFill>
              </a:defRPr>
            </a:pPr>
          </a:p>
          <a:p>
            <a:pPr algn="l">
              <a:defRPr b="0" sz="5200">
                <a:solidFill>
                  <a:srgbClr val="07415A"/>
                </a:solidFill>
              </a:defRPr>
            </a:pPr>
            <a:r>
              <a:t>– No more shortness of breath, </a:t>
            </a:r>
            <a:br/>
            <a:r>
              <a:t>   increased stamina, you’re </a:t>
            </a:r>
            <a:br/>
            <a:r>
              <a:t>   sleeping MUCH better and a</a:t>
            </a:r>
          </a:p>
          <a:p>
            <a:pPr algn="l">
              <a:defRPr b="0" sz="5200">
                <a:solidFill>
                  <a:srgbClr val="07415A"/>
                </a:solidFill>
              </a:defRPr>
            </a:pPr>
            <a:r>
              <a:t>   cold doesn’t darn near kill you</a:t>
            </a:r>
          </a:p>
          <a:p>
            <a:pPr algn="l">
              <a:defRPr b="0" sz="5200">
                <a:solidFill>
                  <a:srgbClr val="07415A"/>
                </a:solidFill>
              </a:defRPr>
            </a:pPr>
          </a:p>
          <a:p>
            <a:pPr algn="l">
              <a:defRPr b="0" sz="5200">
                <a:solidFill>
                  <a:srgbClr val="07415A"/>
                </a:solidFill>
              </a:defRPr>
            </a:pPr>
            <a:r>
              <a:t>– </a:t>
            </a:r>
            <a:r>
              <a:rPr i="1"/>
              <a:t>Life is good!</a:t>
            </a:r>
          </a:p>
        </p:txBody>
      </p:sp>
      <p:sp>
        <p:nvSpPr>
          <p:cNvPr id="197" name="Line"/>
          <p:cNvSpPr/>
          <p:nvPr/>
        </p:nvSpPr>
        <p:spPr>
          <a:xfrm>
            <a:off x="1478350" y="2237808"/>
            <a:ext cx="5007458" cy="1"/>
          </a:xfrm>
          <a:prstGeom prst="line">
            <a:avLst/>
          </a:prstGeom>
          <a:ln w="63500">
            <a:solidFill>
              <a:srgbClr val="F26725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NMed_2018_Retail_PPT_1920x1080_Slide 18.jpg" descr="PNMed_2018_Retail_PPT_1920x1080_Slide 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Next Steps"/>
          <p:cNvSpPr txBox="1"/>
          <p:nvPr/>
        </p:nvSpPr>
        <p:spPr>
          <a:xfrm>
            <a:off x="1394714" y="1085675"/>
            <a:ext cx="4609339" cy="1130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800">
                <a:solidFill>
                  <a:srgbClr val="047DAD"/>
                </a:solidFill>
              </a:defRPr>
            </a:lvl1pPr>
          </a:lstStyle>
          <a:p>
            <a:pPr/>
            <a:r>
              <a:t>Next Steps</a:t>
            </a:r>
          </a:p>
        </p:txBody>
      </p:sp>
      <p:sp>
        <p:nvSpPr>
          <p:cNvPr id="201" name="Line"/>
          <p:cNvSpPr/>
          <p:nvPr/>
        </p:nvSpPr>
        <p:spPr>
          <a:xfrm>
            <a:off x="1454449" y="2237808"/>
            <a:ext cx="4609339" cy="1"/>
          </a:xfrm>
          <a:prstGeom prst="line">
            <a:avLst/>
          </a:prstGeom>
          <a:ln w="63500">
            <a:solidFill>
              <a:srgbClr val="F26725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2" name="– PN Medical Order Now web page…"/>
          <p:cNvSpPr txBox="1"/>
          <p:nvPr/>
        </p:nvSpPr>
        <p:spPr>
          <a:xfrm>
            <a:off x="1338498" y="2789834"/>
            <a:ext cx="19114896" cy="1975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spcBef>
                <a:spcPts val="2500"/>
              </a:spcBef>
              <a:defRPr b="0" sz="5200">
                <a:solidFill>
                  <a:srgbClr val="07415A"/>
                </a:solidFill>
              </a:defRPr>
            </a:pPr>
            <a:r>
              <a:t>– PN Medical Order Now web page</a:t>
            </a:r>
          </a:p>
          <a:p>
            <a:pPr algn="l">
              <a:lnSpc>
                <a:spcPct val="60000"/>
              </a:lnSpc>
              <a:spcBef>
                <a:spcPts val="2500"/>
              </a:spcBef>
              <a:defRPr b="0" sz="5200">
                <a:solidFill>
                  <a:srgbClr val="07415A"/>
                </a:solidFill>
              </a:defRPr>
            </a:pPr>
            <a:r>
              <a:t>– Become a reseller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NMed_2018_Retail_PPT_1920x1080_Slide 19.jpg" descr="PNMed_2018_Retail_PPT_1920x1080_Slide 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Questions &amp; Answers"/>
          <p:cNvSpPr txBox="1"/>
          <p:nvPr/>
        </p:nvSpPr>
        <p:spPr>
          <a:xfrm>
            <a:off x="1394714" y="1085675"/>
            <a:ext cx="8925611" cy="1130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800">
                <a:solidFill>
                  <a:srgbClr val="047DAD"/>
                </a:solidFill>
              </a:defRPr>
            </a:lvl1pPr>
          </a:lstStyle>
          <a:p>
            <a:pPr/>
            <a:r>
              <a:t>Questions &amp; Answers</a:t>
            </a:r>
          </a:p>
        </p:txBody>
      </p:sp>
      <p:sp>
        <p:nvSpPr>
          <p:cNvPr id="206" name="Line"/>
          <p:cNvSpPr/>
          <p:nvPr/>
        </p:nvSpPr>
        <p:spPr>
          <a:xfrm>
            <a:off x="1454449" y="2237808"/>
            <a:ext cx="8925611" cy="1"/>
          </a:xfrm>
          <a:prstGeom prst="line">
            <a:avLst/>
          </a:prstGeom>
          <a:ln w="63500">
            <a:solidFill>
              <a:srgbClr val="F26725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NMed_2018_Retail_PPT_1920x1080_background.jpg" descr="PNMed_2018_Retail_PPT_1920x1080_backgroun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he Problem is Massive"/>
          <p:cNvSpPr txBox="1"/>
          <p:nvPr/>
        </p:nvSpPr>
        <p:spPr>
          <a:xfrm>
            <a:off x="1394714" y="1085675"/>
            <a:ext cx="9883344" cy="1130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800">
                <a:solidFill>
                  <a:srgbClr val="047DAD"/>
                </a:solidFill>
              </a:defRPr>
            </a:lvl1pPr>
          </a:lstStyle>
          <a:p>
            <a:pPr/>
            <a:r>
              <a:t>The Problem is Massive</a:t>
            </a:r>
          </a:p>
        </p:txBody>
      </p:sp>
      <p:sp>
        <p:nvSpPr>
          <p:cNvPr id="123" name="Respiratory Muscle Weakness (RMW) – MASSIVE…"/>
          <p:cNvSpPr txBox="1"/>
          <p:nvPr/>
        </p:nvSpPr>
        <p:spPr>
          <a:xfrm>
            <a:off x="1394714" y="2765980"/>
            <a:ext cx="19114896" cy="3818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b="0" sz="5200">
                <a:solidFill>
                  <a:srgbClr val="07415A"/>
                </a:solidFill>
              </a:defRPr>
            </a:pPr>
            <a:r>
              <a:t>Respiratory Muscle Weakness (RMW) – MASSIVE</a:t>
            </a:r>
          </a:p>
          <a:p>
            <a:pPr lvl="3" algn="l">
              <a:spcBef>
                <a:spcPts val="2500"/>
              </a:spcBef>
              <a:defRPr b="0" sz="4800">
                <a:solidFill>
                  <a:srgbClr val="07415A"/>
                </a:solidFill>
              </a:defRPr>
            </a:pPr>
            <a:r>
              <a:t>• Affects 60 Million people in the US</a:t>
            </a:r>
          </a:p>
          <a:p>
            <a:pPr lvl="3" algn="l">
              <a:spcBef>
                <a:spcPts val="1800"/>
              </a:spcBef>
              <a:defRPr b="0" sz="4800">
                <a:solidFill>
                  <a:srgbClr val="07415A"/>
                </a:solidFill>
              </a:defRPr>
            </a:pPr>
            <a:r>
              <a:t>• If not treated — patient continues to weaken</a:t>
            </a:r>
          </a:p>
          <a:p>
            <a:pPr lvl="3" algn="l">
              <a:spcBef>
                <a:spcPts val="1800"/>
              </a:spcBef>
              <a:defRPr b="0" sz="4800">
                <a:solidFill>
                  <a:srgbClr val="07415A"/>
                </a:solidFill>
              </a:defRPr>
            </a:pPr>
            <a:r>
              <a:t>• Drugs &amp; Expensive Treatments — only mask the problem</a:t>
            </a:r>
          </a:p>
        </p:txBody>
      </p:sp>
      <p:sp>
        <p:nvSpPr>
          <p:cNvPr id="124" name="Line"/>
          <p:cNvSpPr/>
          <p:nvPr/>
        </p:nvSpPr>
        <p:spPr>
          <a:xfrm>
            <a:off x="1454449" y="2237808"/>
            <a:ext cx="9883344" cy="1"/>
          </a:xfrm>
          <a:prstGeom prst="line">
            <a:avLst/>
          </a:prstGeom>
          <a:ln w="63500">
            <a:solidFill>
              <a:srgbClr val="F26725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NMed_2018_Retail_PPT_1920x1080_background.jpg" descr="PNMed_2018_Retail_PPT_1920x1080_backgroun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NMed_2018_Retail_PPT_1920x1080_Slide 3.jpg" descr="PNMed_2018_Retail_PPT_1920x1080_Slide 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How the Problem Affects Us"/>
          <p:cNvSpPr txBox="1"/>
          <p:nvPr/>
        </p:nvSpPr>
        <p:spPr>
          <a:xfrm>
            <a:off x="1394714" y="1085675"/>
            <a:ext cx="11713312" cy="1130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800">
                <a:solidFill>
                  <a:srgbClr val="047DAD"/>
                </a:solidFill>
              </a:defRPr>
            </a:lvl1pPr>
          </a:lstStyle>
          <a:p>
            <a:pPr/>
            <a:r>
              <a:t>How the Problem Affects Us</a:t>
            </a:r>
          </a:p>
        </p:txBody>
      </p:sp>
      <p:sp>
        <p:nvSpPr>
          <p:cNvPr id="128" name="Weak respiratory muscles result in…"/>
          <p:cNvSpPr txBox="1"/>
          <p:nvPr/>
        </p:nvSpPr>
        <p:spPr>
          <a:xfrm>
            <a:off x="1394714" y="2790545"/>
            <a:ext cx="19114896" cy="5594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5200">
                <a:solidFill>
                  <a:srgbClr val="07415A"/>
                </a:solidFill>
              </a:defRPr>
            </a:pPr>
            <a:r>
              <a:t>Weak respiratory muscles result in</a:t>
            </a:r>
          </a:p>
          <a:p>
            <a:pPr algn="l">
              <a:defRPr b="0" sz="5200">
                <a:solidFill>
                  <a:srgbClr val="07415A"/>
                </a:solidFill>
              </a:defRPr>
            </a:pPr>
            <a:r>
              <a:t>shortness of breath, reduced</a:t>
            </a:r>
          </a:p>
          <a:p>
            <a:pPr algn="l">
              <a:defRPr b="0" sz="5200">
                <a:solidFill>
                  <a:srgbClr val="07415A"/>
                </a:solidFill>
              </a:defRPr>
            </a:pPr>
            <a:r>
              <a:t>stamina, poor sleep and the</a:t>
            </a:r>
          </a:p>
          <a:p>
            <a:pPr algn="l">
              <a:defRPr b="0" sz="5200">
                <a:solidFill>
                  <a:srgbClr val="07415A"/>
                </a:solidFill>
              </a:defRPr>
            </a:pPr>
            <a:r>
              <a:t>inability to expectorate – especially</a:t>
            </a:r>
          </a:p>
          <a:p>
            <a:pPr algn="l">
              <a:defRPr b="0" sz="5200">
                <a:solidFill>
                  <a:srgbClr val="07415A"/>
                </a:solidFill>
              </a:defRPr>
            </a:pPr>
            <a:r>
              <a:t>dangerous for the elderly, those</a:t>
            </a:r>
          </a:p>
          <a:p>
            <a:pPr algn="l">
              <a:defRPr b="0" sz="5200">
                <a:solidFill>
                  <a:srgbClr val="07415A"/>
                </a:solidFill>
              </a:defRPr>
            </a:pPr>
            <a:r>
              <a:t>with asthma, pulmonary rehab,</a:t>
            </a:r>
          </a:p>
          <a:p>
            <a:pPr algn="l">
              <a:defRPr b="0" sz="5200">
                <a:solidFill>
                  <a:srgbClr val="07415A"/>
                </a:solidFill>
              </a:defRPr>
            </a:pPr>
            <a:r>
              <a:t>and COPD.</a:t>
            </a:r>
          </a:p>
        </p:txBody>
      </p:sp>
      <p:sp>
        <p:nvSpPr>
          <p:cNvPr id="129" name="Line"/>
          <p:cNvSpPr/>
          <p:nvPr/>
        </p:nvSpPr>
        <p:spPr>
          <a:xfrm>
            <a:off x="1454449" y="2237808"/>
            <a:ext cx="11713312" cy="1"/>
          </a:xfrm>
          <a:prstGeom prst="line">
            <a:avLst/>
          </a:prstGeom>
          <a:ln w="63500">
            <a:solidFill>
              <a:srgbClr val="F26725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NMed_2018_Retail_PPT_1920x1080_background.jpg" descr="PNMed_2018_Retail_PPT_1920x1080_backgroun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Alternatives"/>
          <p:cNvSpPr txBox="1"/>
          <p:nvPr/>
        </p:nvSpPr>
        <p:spPr>
          <a:xfrm>
            <a:off x="1394714" y="1085675"/>
            <a:ext cx="5023003" cy="1130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800">
                <a:solidFill>
                  <a:srgbClr val="047DAD"/>
                </a:solidFill>
              </a:defRPr>
            </a:lvl1pPr>
          </a:lstStyle>
          <a:p>
            <a:pPr/>
            <a:r>
              <a:t>Alternatives</a:t>
            </a:r>
          </a:p>
        </p:txBody>
      </p:sp>
      <p:sp>
        <p:nvSpPr>
          <p:cNvPr id="133" name="– Exercise (not always possible – old, brittle, hips, surgery)…"/>
          <p:cNvSpPr txBox="1"/>
          <p:nvPr/>
        </p:nvSpPr>
        <p:spPr>
          <a:xfrm>
            <a:off x="1343914" y="2789834"/>
            <a:ext cx="19114896" cy="7641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b="0" sz="5200">
                <a:solidFill>
                  <a:srgbClr val="07415A"/>
                </a:solidFill>
              </a:defRPr>
            </a:pPr>
            <a:r>
              <a:t>– Exercise (not always possible – old, brittle, hips, surgery)</a:t>
            </a:r>
          </a:p>
          <a:p>
            <a:pPr algn="l">
              <a:spcBef>
                <a:spcPts val="2500"/>
              </a:spcBef>
              <a:defRPr b="0" sz="5200">
                <a:solidFill>
                  <a:srgbClr val="07415A"/>
                </a:solidFill>
              </a:defRPr>
            </a:pPr>
            <a:r>
              <a:t>– Other respiratory therapy devices</a:t>
            </a:r>
          </a:p>
          <a:p>
            <a:pPr algn="l">
              <a:spcBef>
                <a:spcPts val="2500"/>
              </a:spcBef>
              <a:defRPr b="0" sz="5200">
                <a:solidFill>
                  <a:srgbClr val="07415A"/>
                </a:solidFill>
              </a:defRPr>
            </a:pPr>
            <a:r>
              <a:t>– Unfortunately, many respiratory devices…</a:t>
            </a:r>
          </a:p>
          <a:p>
            <a:pPr lvl="3" algn="l">
              <a:spcBef>
                <a:spcPts val="1800"/>
              </a:spcBef>
              <a:defRPr b="0" sz="4800">
                <a:solidFill>
                  <a:srgbClr val="07415A"/>
                </a:solidFill>
              </a:defRPr>
            </a:pPr>
            <a:r>
              <a:t>• Are single purpose</a:t>
            </a:r>
          </a:p>
          <a:p>
            <a:pPr lvl="3" algn="l">
              <a:spcBef>
                <a:spcPts val="1400"/>
              </a:spcBef>
              <a:defRPr b="0" sz="4800">
                <a:solidFill>
                  <a:srgbClr val="07415A"/>
                </a:solidFill>
              </a:defRPr>
            </a:pPr>
            <a:r>
              <a:t>• Are hard to use</a:t>
            </a:r>
          </a:p>
          <a:p>
            <a:pPr lvl="3" algn="l">
              <a:spcBef>
                <a:spcPts val="1400"/>
              </a:spcBef>
              <a:defRPr b="0" sz="4800">
                <a:solidFill>
                  <a:srgbClr val="07415A"/>
                </a:solidFill>
              </a:defRPr>
            </a:pPr>
            <a:r>
              <a:t>• Difficult to adjust</a:t>
            </a:r>
          </a:p>
          <a:p>
            <a:pPr lvl="3" algn="l">
              <a:spcBef>
                <a:spcPts val="1400"/>
              </a:spcBef>
              <a:defRPr b="0" sz="4800">
                <a:solidFill>
                  <a:srgbClr val="07415A"/>
                </a:solidFill>
              </a:defRPr>
            </a:pPr>
            <a:r>
              <a:t>• Or they won’t work if you have a weak mouth gripe or lip seal</a:t>
            </a:r>
          </a:p>
          <a:p>
            <a:pPr lvl="3" algn="l">
              <a:spcBef>
                <a:spcPts val="1400"/>
              </a:spcBef>
              <a:defRPr b="0" sz="4800">
                <a:solidFill>
                  <a:srgbClr val="07415A"/>
                </a:solidFill>
              </a:defRPr>
            </a:pPr>
            <a:r>
              <a:t>• Not using modern apps to guide and help patients</a:t>
            </a:r>
          </a:p>
        </p:txBody>
      </p:sp>
      <p:sp>
        <p:nvSpPr>
          <p:cNvPr id="134" name="Line"/>
          <p:cNvSpPr/>
          <p:nvPr/>
        </p:nvSpPr>
        <p:spPr>
          <a:xfrm>
            <a:off x="1454449" y="2237808"/>
            <a:ext cx="5023004" cy="1"/>
          </a:xfrm>
          <a:prstGeom prst="line">
            <a:avLst/>
          </a:prstGeom>
          <a:ln w="63500">
            <a:solidFill>
              <a:srgbClr val="F26725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NMed_2018_Retail_PPT_1920x1080_background.jpg" descr="PNMed_2018_Retail_PPT_1920x1080_backgroun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he Big Question"/>
          <p:cNvSpPr txBox="1"/>
          <p:nvPr/>
        </p:nvSpPr>
        <p:spPr>
          <a:xfrm>
            <a:off x="1394714" y="1085675"/>
            <a:ext cx="7198411" cy="1130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800">
                <a:solidFill>
                  <a:srgbClr val="047DAD"/>
                </a:solidFill>
              </a:defRPr>
            </a:lvl1pPr>
          </a:lstStyle>
          <a:p>
            <a:pPr/>
            <a:r>
              <a:t>The Big Question</a:t>
            </a:r>
          </a:p>
        </p:txBody>
      </p:sp>
      <p:sp>
        <p:nvSpPr>
          <p:cNvPr id="138" name="So, how do you strengthen your respiratory muscles with a…"/>
          <p:cNvSpPr txBox="1"/>
          <p:nvPr/>
        </p:nvSpPr>
        <p:spPr>
          <a:xfrm>
            <a:off x="1343914" y="2676245"/>
            <a:ext cx="19018589" cy="6229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b="0" sz="5200">
                <a:solidFill>
                  <a:srgbClr val="07415A"/>
                </a:solidFill>
              </a:defRPr>
            </a:pPr>
            <a:r>
              <a:t>So, how do you strengthen your respiratory muscles with a</a:t>
            </a:r>
          </a:p>
          <a:p>
            <a:pPr algn="l">
              <a:defRPr b="0" sz="5200">
                <a:solidFill>
                  <a:srgbClr val="07415A"/>
                </a:solidFill>
              </a:defRPr>
            </a:pPr>
            <a:r>
              <a:t>device that is easy to understand, adjust, that doesn’t require</a:t>
            </a:r>
          </a:p>
          <a:p>
            <a:pPr algn="l">
              <a:defRPr b="0" sz="5200">
                <a:solidFill>
                  <a:srgbClr val="07415A"/>
                </a:solidFill>
              </a:defRPr>
            </a:pPr>
            <a:r>
              <a:t>strong jaw gripe and doesn’t require you to purchase multiple</a:t>
            </a:r>
          </a:p>
          <a:p>
            <a:pPr algn="l">
              <a:defRPr b="0" sz="5200">
                <a:solidFill>
                  <a:srgbClr val="07415A"/>
                </a:solidFill>
              </a:defRPr>
            </a:pPr>
            <a:r>
              <a:t>devices?</a:t>
            </a:r>
          </a:p>
          <a:p>
            <a:pPr algn="l">
              <a:spcBef>
                <a:spcPts val="2500"/>
              </a:spcBef>
              <a:defRPr b="0" sz="5200">
                <a:solidFill>
                  <a:srgbClr val="07415A"/>
                </a:solidFill>
              </a:defRPr>
            </a:pPr>
            <a:r>
              <a:t>Wouldn’t it also be a plus if it would also include an interactive</a:t>
            </a:r>
          </a:p>
          <a:p>
            <a:pPr algn="l">
              <a:defRPr b="0" sz="5200">
                <a:solidFill>
                  <a:srgbClr val="07415A"/>
                </a:solidFill>
              </a:defRPr>
            </a:pPr>
            <a:r>
              <a:t>mobile app that shows progress?</a:t>
            </a:r>
          </a:p>
          <a:p>
            <a:pPr algn="l">
              <a:spcBef>
                <a:spcPts val="2500"/>
              </a:spcBef>
              <a:defRPr b="0" sz="5200">
                <a:solidFill>
                  <a:srgbClr val="07415A"/>
                </a:solidFill>
              </a:defRPr>
            </a:pPr>
            <a:r>
              <a:t>Perhaps you should consider…</a:t>
            </a:r>
          </a:p>
        </p:txBody>
      </p:sp>
      <p:sp>
        <p:nvSpPr>
          <p:cNvPr id="139" name="Line"/>
          <p:cNvSpPr/>
          <p:nvPr/>
        </p:nvSpPr>
        <p:spPr>
          <a:xfrm>
            <a:off x="1454449" y="2237808"/>
            <a:ext cx="7198411" cy="1"/>
          </a:xfrm>
          <a:prstGeom prst="line">
            <a:avLst/>
          </a:prstGeom>
          <a:ln w="63500">
            <a:solidFill>
              <a:srgbClr val="F26725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NMed_2018_Retail_PPT_1920x1080_Slide 6.jpg" descr="PNMed_2018_Retail_PPT_1920x1080_Slide 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Introducing…"/>
          <p:cNvSpPr txBox="1"/>
          <p:nvPr/>
        </p:nvSpPr>
        <p:spPr>
          <a:xfrm>
            <a:off x="1394714" y="1339675"/>
            <a:ext cx="5694884" cy="1130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800">
                <a:solidFill>
                  <a:srgbClr val="07415A"/>
                </a:solidFill>
              </a:defRPr>
            </a:lvl1pPr>
          </a:lstStyle>
          <a:p>
            <a:pPr/>
            <a:r>
              <a:t>Introducing…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NMed_2018_Retail_PPT_1920x1080_Slide 7.jpg" descr="PNMed_2018_Retail_PPT_1920x1080_Slide 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Credibility"/>
          <p:cNvSpPr txBox="1"/>
          <p:nvPr/>
        </p:nvSpPr>
        <p:spPr>
          <a:xfrm>
            <a:off x="11700464" y="1085675"/>
            <a:ext cx="4269081" cy="1130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800">
                <a:solidFill>
                  <a:srgbClr val="047DAD"/>
                </a:solidFill>
              </a:defRPr>
            </a:lvl1pPr>
          </a:lstStyle>
          <a:p>
            <a:pPr/>
            <a:r>
              <a:t>Credibility</a:t>
            </a:r>
          </a:p>
        </p:txBody>
      </p:sp>
      <p:sp>
        <p:nvSpPr>
          <p:cNvPr id="146" name="– World’s First and Patented Personal…"/>
          <p:cNvSpPr txBox="1"/>
          <p:nvPr/>
        </p:nvSpPr>
        <p:spPr>
          <a:xfrm>
            <a:off x="11700464" y="2803245"/>
            <a:ext cx="19114897" cy="7436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spcBef>
                <a:spcPts val="2500"/>
              </a:spcBef>
              <a:defRPr b="0" sz="5200">
                <a:solidFill>
                  <a:srgbClr val="07415A"/>
                </a:solidFill>
              </a:defRPr>
            </a:pPr>
            <a:r>
              <a:t>– World’s First and Patented Personal</a:t>
            </a:r>
          </a:p>
          <a:p>
            <a:pPr algn="l">
              <a:defRPr b="0" sz="5200">
                <a:solidFill>
                  <a:srgbClr val="07415A"/>
                </a:solidFill>
              </a:defRPr>
            </a:pPr>
            <a:r>
              <a:t>   Respiratory Therapy</a:t>
            </a:r>
          </a:p>
          <a:p>
            <a:pPr lvl="3" algn="l">
              <a:spcBef>
                <a:spcPts val="1800"/>
              </a:spcBef>
              <a:defRPr b="0" sz="4800">
                <a:solidFill>
                  <a:srgbClr val="07415A"/>
                </a:solidFill>
              </a:defRPr>
            </a:pPr>
            <a:r>
              <a:t>• Over 38 years of working </a:t>
            </a:r>
            <a:br/>
            <a:r>
              <a:t>  clinical success</a:t>
            </a:r>
          </a:p>
          <a:p>
            <a:pPr algn="l">
              <a:spcBef>
                <a:spcPts val="2500"/>
              </a:spcBef>
              <a:defRPr b="0" sz="5200">
                <a:solidFill>
                  <a:srgbClr val="07415A"/>
                </a:solidFill>
              </a:defRPr>
            </a:pPr>
            <a:r>
              <a:t>– Over 1 million sold!</a:t>
            </a:r>
          </a:p>
          <a:p>
            <a:pPr algn="l">
              <a:defRPr b="0" sz="5200">
                <a:solidFill>
                  <a:srgbClr val="07415A"/>
                </a:solidFill>
              </a:defRPr>
            </a:pPr>
            <a:r>
              <a:t>– Largest repository of clinical</a:t>
            </a:r>
          </a:p>
          <a:p>
            <a:pPr algn="l">
              <a:defRPr b="0" sz="5200">
                <a:solidFill>
                  <a:srgbClr val="07415A"/>
                </a:solidFill>
              </a:defRPr>
            </a:pPr>
            <a:r>
              <a:t>   evidence with over 100 articles</a:t>
            </a:r>
          </a:p>
          <a:p>
            <a:pPr algn="l">
              <a:spcBef>
                <a:spcPts val="2500"/>
              </a:spcBef>
              <a:defRPr b="0" sz="5200">
                <a:solidFill>
                  <a:srgbClr val="07415A"/>
                </a:solidFill>
              </a:defRPr>
            </a:pPr>
            <a:r>
              <a:t>– Don’t accept substitutes (knock-offs)</a:t>
            </a:r>
          </a:p>
        </p:txBody>
      </p:sp>
      <p:sp>
        <p:nvSpPr>
          <p:cNvPr id="147" name="Line"/>
          <p:cNvSpPr/>
          <p:nvPr/>
        </p:nvSpPr>
        <p:spPr>
          <a:xfrm>
            <a:off x="11830619" y="2237808"/>
            <a:ext cx="4269081" cy="1"/>
          </a:xfrm>
          <a:prstGeom prst="line">
            <a:avLst/>
          </a:prstGeom>
          <a:ln w="63500">
            <a:solidFill>
              <a:srgbClr val="F26725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NMed_2018_Retail_PPT_1920x1080_Slide 8.jpg" descr="PNMed_2018_Retail_PPT_1920x1080_Slide 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he BEST Solution"/>
          <p:cNvSpPr txBox="1"/>
          <p:nvPr/>
        </p:nvSpPr>
        <p:spPr>
          <a:xfrm>
            <a:off x="1394714" y="1085675"/>
            <a:ext cx="7775296" cy="1130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800">
                <a:solidFill>
                  <a:srgbClr val="047DAD"/>
                </a:solidFill>
              </a:defRPr>
            </a:lvl1pPr>
          </a:lstStyle>
          <a:p>
            <a:pPr/>
            <a:r>
              <a:t>The BEST Solution</a:t>
            </a:r>
          </a:p>
        </p:txBody>
      </p:sp>
      <p:sp>
        <p:nvSpPr>
          <p:cNvPr id="151" name="Five main reasons to consider…"/>
          <p:cNvSpPr txBox="1"/>
          <p:nvPr/>
        </p:nvSpPr>
        <p:spPr>
          <a:xfrm>
            <a:off x="1343914" y="2789834"/>
            <a:ext cx="19114896" cy="760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spcBef>
                <a:spcPts val="2500"/>
              </a:spcBef>
              <a:defRPr b="0" sz="5200">
                <a:solidFill>
                  <a:srgbClr val="07415A"/>
                </a:solidFill>
              </a:defRPr>
            </a:pPr>
            <a:r>
              <a:t>Five main reasons to consider</a:t>
            </a:r>
          </a:p>
          <a:p>
            <a:pPr lvl="3" algn="l">
              <a:defRPr b="0" sz="4800">
                <a:solidFill>
                  <a:srgbClr val="07415A"/>
                </a:solidFill>
              </a:defRPr>
            </a:pPr>
            <a:r>
              <a:rPr b="1"/>
              <a:t>1.</a:t>
            </a:r>
            <a:r>
              <a:t> Only medical device that strengthens</a:t>
            </a:r>
          </a:p>
          <a:p>
            <a:pPr lvl="3" algn="l">
              <a:defRPr b="0" sz="4800">
                <a:solidFill>
                  <a:srgbClr val="07415A"/>
                </a:solidFill>
              </a:defRPr>
            </a:pPr>
            <a:r>
              <a:t>    </a:t>
            </a:r>
            <a:r>
              <a:rPr b="1"/>
              <a:t>BOTH</a:t>
            </a:r>
            <a:r>
              <a:t> Inhale and Exhale muscles</a:t>
            </a:r>
          </a:p>
          <a:p>
            <a:pPr lvl="3" algn="l">
              <a:spcBef>
                <a:spcPts val="2500"/>
              </a:spcBef>
              <a:defRPr b="0" sz="4800">
                <a:solidFill>
                  <a:srgbClr val="07415A"/>
                </a:solidFill>
              </a:defRPr>
            </a:pPr>
            <a:r>
              <a:rPr b="1"/>
              <a:t>2.</a:t>
            </a:r>
            <a:r>
              <a:t> The </a:t>
            </a:r>
            <a:r>
              <a:rPr b="1"/>
              <a:t>EASIEST</a:t>
            </a:r>
            <a:r>
              <a:t> to Use</a:t>
            </a:r>
          </a:p>
          <a:p>
            <a:pPr lvl="3" algn="l">
              <a:spcBef>
                <a:spcPts val="2500"/>
              </a:spcBef>
              <a:defRPr b="0" sz="4800">
                <a:solidFill>
                  <a:srgbClr val="07415A"/>
                </a:solidFill>
              </a:defRPr>
            </a:pPr>
            <a:r>
              <a:rPr b="1"/>
              <a:t>3.</a:t>
            </a:r>
            <a:r>
              <a:t> Industry’s </a:t>
            </a:r>
            <a:r>
              <a:rPr b="1"/>
              <a:t>MOST</a:t>
            </a:r>
            <a:r>
              <a:t> Comfortable</a:t>
            </a:r>
          </a:p>
          <a:p>
            <a:pPr lvl="3" algn="l">
              <a:spcBef>
                <a:spcPts val="2500"/>
              </a:spcBef>
              <a:defRPr b="0" sz="4800">
                <a:solidFill>
                  <a:srgbClr val="07415A"/>
                </a:solidFill>
              </a:defRPr>
            </a:pPr>
            <a:r>
              <a:rPr b="1"/>
              <a:t>4.</a:t>
            </a:r>
            <a:r>
              <a:t> 1st &amp; </a:t>
            </a:r>
            <a:r>
              <a:rPr b="1"/>
              <a:t>ONLY</a:t>
            </a:r>
            <a:r>
              <a:t> Respiratory Muscle</a:t>
            </a:r>
          </a:p>
          <a:p>
            <a:pPr lvl="3" algn="l">
              <a:defRPr b="0" sz="4800">
                <a:solidFill>
                  <a:srgbClr val="07415A"/>
                </a:solidFill>
              </a:defRPr>
            </a:pPr>
            <a:r>
              <a:t>    Therapy Coaching App</a:t>
            </a:r>
          </a:p>
          <a:p>
            <a:pPr lvl="3" algn="l">
              <a:spcBef>
                <a:spcPts val="2500"/>
              </a:spcBef>
              <a:defRPr b="0" sz="4800">
                <a:solidFill>
                  <a:srgbClr val="07415A"/>
                </a:solidFill>
              </a:defRPr>
            </a:pPr>
            <a:r>
              <a:rPr b="1"/>
              <a:t>5. </a:t>
            </a:r>
            <a:r>
              <a:t>Price Performance </a:t>
            </a:r>
            <a:r>
              <a:rPr b="1"/>
              <a:t>LEADER</a:t>
            </a:r>
          </a:p>
        </p:txBody>
      </p:sp>
      <p:sp>
        <p:nvSpPr>
          <p:cNvPr id="152" name="Line"/>
          <p:cNvSpPr/>
          <p:nvPr/>
        </p:nvSpPr>
        <p:spPr>
          <a:xfrm>
            <a:off x="1454449" y="2237808"/>
            <a:ext cx="7775297" cy="1"/>
          </a:xfrm>
          <a:prstGeom prst="line">
            <a:avLst/>
          </a:prstGeom>
          <a:ln w="63500">
            <a:solidFill>
              <a:srgbClr val="F26725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NMed_2018_Retail_PPT_1920x1080_Slide 9.jpg" descr="PNMed_2018_Retail_PPT_1920x1080_Slide 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1. Strengthens BOTH Inhale…"/>
          <p:cNvSpPr txBox="1"/>
          <p:nvPr/>
        </p:nvSpPr>
        <p:spPr>
          <a:xfrm>
            <a:off x="7636464" y="704675"/>
            <a:ext cx="11743539" cy="197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6800">
                <a:solidFill>
                  <a:srgbClr val="047DAD"/>
                </a:solidFill>
              </a:defRPr>
            </a:pPr>
            <a:r>
              <a:t>1. Strengthens BOTH Inhale</a:t>
            </a:r>
          </a:p>
          <a:p>
            <a:pPr algn="l">
              <a:lnSpc>
                <a:spcPct val="80000"/>
              </a:lnSpc>
              <a:defRPr sz="6800">
                <a:solidFill>
                  <a:srgbClr val="047DAD"/>
                </a:solidFill>
              </a:defRPr>
            </a:pPr>
            <a:r>
              <a:t>&amp; Exhale Muscles</a:t>
            </a:r>
          </a:p>
        </p:txBody>
      </p:sp>
      <p:sp>
        <p:nvSpPr>
          <p:cNvPr id="156" name="– Includes BOTH inhale and Exhale Resistive Pressure…"/>
          <p:cNvSpPr txBox="1"/>
          <p:nvPr/>
        </p:nvSpPr>
        <p:spPr>
          <a:xfrm>
            <a:off x="7636464" y="3247745"/>
            <a:ext cx="19114897" cy="8162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b="0" sz="5200">
                <a:solidFill>
                  <a:srgbClr val="07415A"/>
                </a:solidFill>
              </a:defRPr>
            </a:pPr>
            <a:r>
              <a:t>– Includes BOTH inhale and Exhale Resistive Pressure</a:t>
            </a:r>
          </a:p>
          <a:p>
            <a:pPr lvl="3" algn="l">
              <a:spcBef>
                <a:spcPts val="1800"/>
              </a:spcBef>
              <a:defRPr b="0" sz="4600">
                <a:solidFill>
                  <a:srgbClr val="07415A"/>
                </a:solidFill>
              </a:defRPr>
            </a:pPr>
            <a:r>
              <a:t>• IMT and EMT</a:t>
            </a:r>
          </a:p>
          <a:p>
            <a:pPr algn="l">
              <a:spcBef>
                <a:spcPts val="2500"/>
              </a:spcBef>
              <a:defRPr b="0" sz="5200">
                <a:solidFill>
                  <a:srgbClr val="07415A"/>
                </a:solidFill>
              </a:defRPr>
            </a:pPr>
            <a:r>
              <a:t>– Benefits</a:t>
            </a:r>
          </a:p>
          <a:p>
            <a:pPr lvl="3" algn="l">
              <a:spcBef>
                <a:spcPts val="1800"/>
              </a:spcBef>
              <a:defRPr b="0" sz="4500">
                <a:solidFill>
                  <a:srgbClr val="07415A"/>
                </a:solidFill>
              </a:defRPr>
            </a:pPr>
            <a:r>
              <a:t>• Strengthens vocal, abdominal, diaphragm</a:t>
            </a:r>
          </a:p>
          <a:p>
            <a:pPr lvl="3" algn="l">
              <a:defRPr b="0" sz="4500">
                <a:solidFill>
                  <a:srgbClr val="07415A"/>
                </a:solidFill>
              </a:defRPr>
            </a:pPr>
            <a:r>
              <a:t>  and respiratory muscles</a:t>
            </a:r>
          </a:p>
          <a:p>
            <a:pPr lvl="3" algn="l">
              <a:spcBef>
                <a:spcPts val="1800"/>
              </a:spcBef>
              <a:defRPr b="0" sz="4500">
                <a:solidFill>
                  <a:srgbClr val="07415A"/>
                </a:solidFill>
              </a:defRPr>
            </a:pPr>
            <a:r>
              <a:t>• Decreases shortness of breath</a:t>
            </a:r>
          </a:p>
          <a:p>
            <a:pPr lvl="3" algn="l">
              <a:spcBef>
                <a:spcPts val="1800"/>
              </a:spcBef>
              <a:defRPr b="0" sz="4500">
                <a:solidFill>
                  <a:srgbClr val="07415A"/>
                </a:solidFill>
              </a:defRPr>
            </a:pPr>
            <a:r>
              <a:t>• Helps cough production</a:t>
            </a:r>
          </a:p>
          <a:p>
            <a:pPr lvl="3" algn="l">
              <a:spcBef>
                <a:spcPts val="1800"/>
              </a:spcBef>
              <a:defRPr b="0" sz="4500">
                <a:solidFill>
                  <a:srgbClr val="07415A"/>
                </a:solidFill>
              </a:defRPr>
            </a:pPr>
            <a:r>
              <a:t>• Enhances stamina</a:t>
            </a:r>
          </a:p>
          <a:p>
            <a:pPr lvl="3" algn="l">
              <a:spcBef>
                <a:spcPts val="1800"/>
              </a:spcBef>
              <a:defRPr b="0" sz="4500">
                <a:solidFill>
                  <a:srgbClr val="07415A"/>
                </a:solidFill>
              </a:defRPr>
            </a:pPr>
            <a:r>
              <a:t>• Safe Swallowing, Sleep apnea, Asthma, COPD &amp; more</a:t>
            </a:r>
          </a:p>
        </p:txBody>
      </p:sp>
      <p:sp>
        <p:nvSpPr>
          <p:cNvPr id="157" name="Line"/>
          <p:cNvSpPr/>
          <p:nvPr/>
        </p:nvSpPr>
        <p:spPr>
          <a:xfrm>
            <a:off x="7705645" y="2701833"/>
            <a:ext cx="11743538" cy="1"/>
          </a:xfrm>
          <a:prstGeom prst="line">
            <a:avLst/>
          </a:prstGeom>
          <a:ln w="63500">
            <a:solidFill>
              <a:srgbClr val="F26725"/>
            </a:solidFill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